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95" r:id="rId2"/>
    <p:sldId id="312" r:id="rId3"/>
    <p:sldId id="303" r:id="rId4"/>
    <p:sldId id="304" r:id="rId5"/>
    <p:sldId id="302" r:id="rId6"/>
    <p:sldId id="311" r:id="rId7"/>
    <p:sldId id="307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1337">
          <p15:clr>
            <a:srgbClr val="A4A3A4"/>
          </p15:clr>
        </p15:guide>
        <p15:guide id="2" pos="11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2D653"/>
    <a:srgbClr val="D7072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2916" autoAdjust="0"/>
  </p:normalViewPr>
  <p:slideViewPr>
    <p:cSldViewPr snapToGrid="0" snapToObjects="1">
      <p:cViewPr varScale="1">
        <p:scale>
          <a:sx n="94" d="100"/>
          <a:sy n="94" d="100"/>
        </p:scale>
        <p:origin x="-1200" y="-96"/>
      </p:cViewPr>
      <p:guideLst>
        <p:guide orient="horz" pos="1337"/>
        <p:guide pos="11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xmlns:p="http://schemas.openxmlformats.org/presentationml/2006/main" xmlns:r="http://schemas.openxmlformats.org/officeDocument/2006/relationships" xmlns:a="http://schemas.openxmlformats.org/drawingml/2006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xmlns:p="http://schemas.openxmlformats.org/presentationml/2006/main" xmlns:r="http://schemas.openxmlformats.org/officeDocument/2006/relationships" xmlns:a="http://schemas.openxmlformats.org/drawingml/2006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A7150D4-1278-5141-ADCF-1C1A9411ED5F}" type="datetimeFigureOut">
              <a:rPr lang="en-US"/>
              <a:pPr>
                <a:defRPr/>
              </a:pPr>
              <a:t>1/5/15</a:t>
            </a:fld>
            <a:endParaRPr lang="en-US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xmlns:p="http://schemas.openxmlformats.org/presentationml/2006/main" xmlns:r="http://schemas.openxmlformats.org/officeDocument/2006/relationships" xmlns:a="http://schemas.openxmlformats.org/drawingml/2006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xmlns:p="http://schemas.openxmlformats.org/presentationml/2006/main" xmlns:r="http://schemas.openxmlformats.org/officeDocument/2006/relationships" xmlns:a="http://schemas.openxmlformats.org/drawingml/2006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xmlns:p="http://schemas.openxmlformats.org/presentationml/2006/main" xmlns:r="http://schemas.openxmlformats.org/officeDocument/2006/relationships" xmlns:a="http://schemas.openxmlformats.org/drawingml/2006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784A952-8C43-ED46-B793-6C1A62C1D2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8457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9" y="6481187"/>
            <a:ext cx="997889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1187"/>
            <a:ext cx="4927600" cy="2402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 smtClean="0"/>
              <a:t>2015 Cube Quest Challenge Summit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6100" y="6481187"/>
            <a:ext cx="520700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42577F1-FE88-444D-9907-4E5C1C5A6E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6097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81187"/>
            <a:ext cx="981986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1187"/>
            <a:ext cx="4927600" cy="2402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 smtClean="0"/>
              <a:t>2015 Cube Quest Challenge Summit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6100" y="6481187"/>
            <a:ext cx="520700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42577F1-FE88-444D-9907-4E5C1C5A6E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4315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9" y="6481187"/>
            <a:ext cx="1013791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1187"/>
            <a:ext cx="4927600" cy="2402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 smtClean="0"/>
              <a:t>2015 Cube Quest Challenge Summit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6100" y="6481187"/>
            <a:ext cx="520700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42577F1-FE88-444D-9907-4E5C1C5A6E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82154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0294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F2D65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9" y="6481187"/>
            <a:ext cx="974035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1187"/>
            <a:ext cx="4927600" cy="2402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 smtClean="0"/>
              <a:t>2015 Cube Quest Challenge Summit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6100" y="6481187"/>
            <a:ext cx="520700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42577F1-FE88-444D-9907-4E5C1C5A6E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32528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81187"/>
            <a:ext cx="981986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1187"/>
            <a:ext cx="4927600" cy="2402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 smtClean="0"/>
              <a:t>2015 Cube Quest Challenge Summit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6100" y="6481187"/>
            <a:ext cx="520700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42577F1-FE88-444D-9907-4E5C1C5A6E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8788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0294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F2D65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9" y="6481187"/>
            <a:ext cx="989937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1187"/>
            <a:ext cx="4927600" cy="2402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 smtClean="0"/>
              <a:t>2015 Cube Quest Challenge Summit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6100" y="6481187"/>
            <a:ext cx="520700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42577F1-FE88-444D-9907-4E5C1C5A6E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3111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50294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F2D65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81187"/>
            <a:ext cx="981986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1187"/>
            <a:ext cx="4927600" cy="2402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 smtClean="0"/>
              <a:t>2015 Cube Quest Challenge Summit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6100" y="6481187"/>
            <a:ext cx="520700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42577F1-FE88-444D-9907-4E5C1C5A6E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18404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0294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F2D65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9" y="6481187"/>
            <a:ext cx="997889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1187"/>
            <a:ext cx="4927600" cy="2402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 smtClean="0"/>
              <a:t>2015 Cube Quest Challenge Summit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6100" y="6481187"/>
            <a:ext cx="520700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42577F1-FE88-444D-9907-4E5C1C5A6E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520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81187"/>
            <a:ext cx="981986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1187"/>
            <a:ext cx="4927600" cy="2402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 smtClean="0"/>
              <a:t>2015 Cube Quest Challenge Summit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6100" y="6481187"/>
            <a:ext cx="520700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42577F1-FE88-444D-9907-4E5C1C5A6E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40850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9" y="6481187"/>
            <a:ext cx="997889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1187"/>
            <a:ext cx="4927600" cy="2402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 smtClean="0"/>
              <a:t>2015 Cube Quest Challenge Summit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6100" y="6481187"/>
            <a:ext cx="520700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42577F1-FE88-444D-9907-4E5C1C5A6E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5273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81187"/>
            <a:ext cx="981986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1187"/>
            <a:ext cx="4927600" cy="240288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 smtClean="0"/>
              <a:t>2015 Cube Quest Challenge Summit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66100" y="6481187"/>
            <a:ext cx="520700" cy="2402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42577F1-FE88-444D-9907-4E5C1C5A6E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34740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 OCT template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hf sldNum="0"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asa.gov/challenges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8" descr="NASA insigni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8148638" y="182563"/>
            <a:ext cx="803275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 rot="16200000" flipH="1">
            <a:off x="7739063" y="538163"/>
            <a:ext cx="560387" cy="1587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109" name="TextBox 11"/>
          <p:cNvSpPr txBox="1">
            <a:spLocks noChangeArrowheads="1"/>
          </p:cNvSpPr>
          <p:nvPr/>
        </p:nvSpPr>
        <p:spPr bwMode="auto">
          <a:xfrm>
            <a:off x="6469063" y="338138"/>
            <a:ext cx="1473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900" smtClean="0">
                <a:solidFill>
                  <a:srgbClr val="FFFFFF"/>
                </a:solidFill>
                <a:ea typeface="ＭＳ Ｐゴシック" pitchFamily="34" charset="-128"/>
                <a:cs typeface="Arial" pitchFamily="34" charset="0"/>
              </a:rPr>
              <a:t>National Aeronautics and</a:t>
            </a:r>
          </a:p>
          <a:p>
            <a:pPr algn="r" eaLnBrk="1" hangingPunct="1"/>
            <a:r>
              <a:rPr lang="en-US" sz="900" smtClean="0">
                <a:solidFill>
                  <a:srgbClr val="FFFFFF"/>
                </a:solidFill>
                <a:ea typeface="ＭＳ Ｐゴシック" pitchFamily="34" charset="-128"/>
                <a:cs typeface="Arial" pitchFamily="34" charset="0"/>
              </a:rPr>
              <a:t>Space Administration</a:t>
            </a:r>
          </a:p>
        </p:txBody>
      </p:sp>
      <p:sp>
        <p:nvSpPr>
          <p:cNvPr id="47110" name="TextBox 12"/>
          <p:cNvSpPr txBox="1">
            <a:spLocks noChangeArrowheads="1"/>
          </p:cNvSpPr>
          <p:nvPr/>
        </p:nvSpPr>
        <p:spPr bwMode="auto">
          <a:xfrm>
            <a:off x="4211514" y="2002885"/>
            <a:ext cx="4740399" cy="227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Arial" pitchFamily="34" charset="0"/>
              </a:rPr>
              <a:t>Centennial Challenges Program</a:t>
            </a:r>
          </a:p>
          <a:p>
            <a:pPr algn="ctr" eaLnBrk="1" hangingPunct="1"/>
            <a:r>
              <a:rPr lang="en-US" sz="18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Arial" pitchFamily="34" charset="0"/>
              </a:rPr>
              <a:t>Space Technology Mission Directorate</a:t>
            </a:r>
          </a:p>
          <a:p>
            <a:pPr algn="ctr" eaLnBrk="1" hangingPunct="1"/>
            <a:endParaRPr lang="en-US" sz="2000" dirty="0" smtClean="0">
              <a:solidFill>
                <a:srgbClr val="FFFFFF"/>
              </a:solidFill>
              <a:latin typeface="Helvetica" pitchFamily="34" charset="0"/>
              <a:ea typeface="ＭＳ Ｐゴシック" pitchFamily="34" charset="-128"/>
              <a:cs typeface="Arial" pitchFamily="34" charset="0"/>
            </a:endParaRPr>
          </a:p>
          <a:p>
            <a:pPr algn="ctr" eaLnBrk="1" hangingPunct="1"/>
            <a:endParaRPr lang="en-US" sz="2000" dirty="0">
              <a:solidFill>
                <a:srgbClr val="FFFFFF"/>
              </a:solidFill>
              <a:latin typeface="Helvetica" pitchFamily="34" charset="0"/>
              <a:ea typeface="ＭＳ Ｐゴシック" pitchFamily="34" charset="-128"/>
              <a:cs typeface="Arial" pitchFamily="34" charset="0"/>
            </a:endParaRPr>
          </a:p>
          <a:p>
            <a:pPr algn="ctr" eaLnBrk="1" hangingPunct="1"/>
            <a:r>
              <a:rPr lang="en-US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Arial" pitchFamily="34" charset="0"/>
              </a:rPr>
              <a:t>Cube Quest Challenge</a:t>
            </a:r>
          </a:p>
          <a:p>
            <a:pPr algn="ctr" eaLnBrk="1" hangingPunct="1"/>
            <a:r>
              <a:rPr lang="en-US" sz="2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Arial" pitchFamily="34" charset="0"/>
              </a:rPr>
              <a:t>Lunar Derby and </a:t>
            </a:r>
            <a:br>
              <a:rPr lang="en-US" sz="2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Arial" pitchFamily="34" charset="0"/>
              </a:rPr>
            </a:br>
            <a:r>
              <a:rPr lang="en-US" sz="2000" dirty="0" smtClean="0">
                <a:solidFill>
                  <a:srgbClr val="FFFFFF"/>
                </a:solidFill>
                <a:latin typeface="Helvetica" pitchFamily="34" charset="0"/>
                <a:ea typeface="ＭＳ Ｐゴシック" pitchFamily="34" charset="-128"/>
                <a:cs typeface="Arial" pitchFamily="34" charset="0"/>
              </a:rPr>
              <a:t>Deep Space Derby</a:t>
            </a:r>
            <a:endParaRPr lang="en-US" sz="2000" dirty="0">
              <a:solidFill>
                <a:srgbClr val="FFFFFF"/>
              </a:solidFill>
              <a:latin typeface="Helvetica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47111" name="TextBox 11"/>
          <p:cNvSpPr txBox="1">
            <a:spLocks noChangeArrowheads="1"/>
          </p:cNvSpPr>
          <p:nvPr/>
        </p:nvSpPr>
        <p:spPr bwMode="auto">
          <a:xfrm>
            <a:off x="7459663" y="6472238"/>
            <a:ext cx="149225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en-US" sz="900" smtClean="0">
                <a:solidFill>
                  <a:srgbClr val="FFFF00"/>
                </a:solidFill>
                <a:ea typeface="ＭＳ Ｐゴシック" pitchFamily="34" charset="-128"/>
                <a:cs typeface="Arial" pitchFamily="34" charset="0"/>
              </a:rPr>
              <a:t>www.nasa.gov/spacetech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410862" y="6472238"/>
            <a:ext cx="997889" cy="2402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410862" y="6231950"/>
            <a:ext cx="3300896" cy="2402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2015 Cube Quest Challenge Summit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5518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Challenge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441101"/>
            <a:ext cx="4038600" cy="504008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Centennial </a:t>
            </a:r>
            <a:r>
              <a:rPr lang="en-US" dirty="0"/>
              <a:t>Challenge Program </a:t>
            </a:r>
            <a:r>
              <a:rPr lang="en-US" dirty="0" smtClean="0"/>
              <a:t>announces Cube Quest Challenge</a:t>
            </a:r>
            <a:endParaRPr lang="en-US" dirty="0"/>
          </a:p>
          <a:p>
            <a:pPr lvl="1"/>
            <a:r>
              <a:rPr lang="en-US" dirty="0"/>
              <a:t>The </a:t>
            </a:r>
            <a:r>
              <a:rPr lang="en-US" dirty="0" smtClean="0"/>
              <a:t>Deep </a:t>
            </a:r>
            <a:r>
              <a:rPr lang="en-US" dirty="0"/>
              <a:t>Space </a:t>
            </a:r>
            <a:r>
              <a:rPr lang="en-US" dirty="0" smtClean="0"/>
              <a:t>Derby</a:t>
            </a:r>
            <a:endParaRPr lang="en-US" dirty="0"/>
          </a:p>
          <a:p>
            <a:pPr lvl="1"/>
            <a:r>
              <a:rPr lang="en-US" dirty="0"/>
              <a:t>The </a:t>
            </a:r>
            <a:r>
              <a:rPr lang="en-US" dirty="0" smtClean="0"/>
              <a:t>Lunar Derby</a:t>
            </a:r>
            <a:endParaRPr lang="en-US" dirty="0"/>
          </a:p>
          <a:p>
            <a:r>
              <a:rPr lang="en-US" dirty="0"/>
              <a:t>Qualified Teams will </a:t>
            </a:r>
            <a:r>
              <a:rPr lang="en-US" dirty="0" smtClean="0"/>
              <a:t>launch </a:t>
            </a:r>
            <a:r>
              <a:rPr lang="en-US" dirty="0"/>
              <a:t>on board NASA's Exploration Mission </a:t>
            </a:r>
            <a:r>
              <a:rPr lang="en-US" dirty="0" smtClean="0"/>
              <a:t>EM-1 at no cost</a:t>
            </a:r>
          </a:p>
          <a:p>
            <a:pPr lvl="1"/>
            <a:r>
              <a:rPr lang="en-US" dirty="0" smtClean="0"/>
              <a:t>EM-1 is the first </a:t>
            </a:r>
            <a:r>
              <a:rPr lang="en-US" dirty="0" err="1"/>
              <a:t>uncrewed</a:t>
            </a:r>
            <a:r>
              <a:rPr lang="en-US" dirty="0"/>
              <a:t> lunar flyby of </a:t>
            </a:r>
            <a:r>
              <a:rPr lang="en-US" dirty="0" smtClean="0"/>
              <a:t>Orion</a:t>
            </a:r>
            <a:endParaRPr lang="en-US" dirty="0"/>
          </a:p>
          <a:p>
            <a:pPr lvl="1"/>
            <a:r>
              <a:rPr lang="en-US" dirty="0" smtClean="0"/>
              <a:t>Secondary Payloads will deploy during trans lunar orbit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Cube Quest Challenge Summit</a:t>
            </a:r>
            <a:endParaRPr lang="en-US" dirty="0"/>
          </a:p>
        </p:txBody>
      </p:sp>
      <p:pic>
        <p:nvPicPr>
          <p:cNvPr id="17" name="Picture 1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5911" t="15694" r="12973" b="9518"/>
          <a:stretch>
            <a:fillRect/>
          </a:stretch>
        </p:blipFill>
        <p:spPr bwMode="auto">
          <a:xfrm>
            <a:off x="5238342" y="4245429"/>
            <a:ext cx="3448458" cy="210094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596569" y="1441101"/>
            <a:ext cx="3090230" cy="2564517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3335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0563" y="5684739"/>
            <a:ext cx="8290473" cy="9089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 cmpd="sng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31825" indent="-631825"/>
            <a:r>
              <a:rPr lang="en-US" sz="1800" b="1" dirty="0" smtClean="0">
                <a:solidFill>
                  <a:schemeClr val="tx1"/>
                </a:solidFill>
              </a:rPr>
              <a:t>Goal:</a:t>
            </a:r>
            <a:r>
              <a:rPr lang="en-US" sz="1800" dirty="0" smtClean="0">
                <a:solidFill>
                  <a:schemeClr val="tx1"/>
                </a:solidFill>
              </a:rPr>
              <a:t>	Incentivize </a:t>
            </a:r>
            <a:r>
              <a:rPr lang="en-US" sz="1800" dirty="0">
                <a:solidFill>
                  <a:schemeClr val="tx1"/>
                </a:solidFill>
              </a:rPr>
              <a:t>small spacecraft deep space operations capabilities development, leading to the economic achievement of NASA, other government agencies, academia, and industry objectives.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773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Why Cube Quest Challenge?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CubeSat Form Factor </a:t>
            </a:r>
          </a:p>
          <a:p>
            <a:pPr lvl="1"/>
            <a:r>
              <a:rPr lang="en-US" dirty="0" smtClean="0"/>
              <a:t>Advantages include</a:t>
            </a:r>
          </a:p>
          <a:p>
            <a:pPr lvl="2"/>
            <a:r>
              <a:rPr lang="en-US" dirty="0" smtClean="0"/>
              <a:t>Low cost</a:t>
            </a:r>
          </a:p>
          <a:p>
            <a:pPr lvl="2"/>
            <a:r>
              <a:rPr lang="en-US" dirty="0" smtClean="0"/>
              <a:t>Small size, mass, and power</a:t>
            </a:r>
          </a:p>
          <a:p>
            <a:pPr lvl="2"/>
            <a:r>
              <a:rPr lang="en-US" dirty="0" smtClean="0"/>
              <a:t>Easier launch vehicle integration</a:t>
            </a:r>
          </a:p>
          <a:p>
            <a:pPr lvl="1"/>
            <a:r>
              <a:rPr lang="en-US" dirty="0" smtClean="0"/>
              <a:t>Current limitations include</a:t>
            </a:r>
          </a:p>
          <a:p>
            <a:pPr lvl="2"/>
            <a:r>
              <a:rPr lang="en-US" dirty="0" smtClean="0"/>
              <a:t>Short-term operations, in Low Earth Orbit (LEO)</a:t>
            </a:r>
          </a:p>
          <a:p>
            <a:pPr lvl="2"/>
            <a:r>
              <a:rPr lang="en-US" dirty="0" smtClean="0"/>
              <a:t>Communications subsystems</a:t>
            </a:r>
          </a:p>
          <a:p>
            <a:pPr lvl="3"/>
            <a:r>
              <a:rPr lang="en-US" dirty="0" smtClean="0"/>
              <a:t>Low-bandwidth data rates</a:t>
            </a:r>
          </a:p>
          <a:p>
            <a:pPr lvl="3"/>
            <a:r>
              <a:rPr lang="en-US" dirty="0" smtClean="0"/>
              <a:t>Low transmit power</a:t>
            </a:r>
          </a:p>
          <a:p>
            <a:pPr lvl="3"/>
            <a:r>
              <a:rPr lang="en-US" dirty="0" smtClean="0"/>
              <a:t>Low-gain </a:t>
            </a:r>
          </a:p>
          <a:p>
            <a:pPr lvl="3"/>
            <a:r>
              <a:rPr lang="en-US" dirty="0" smtClean="0"/>
              <a:t>Unique protocols, or amateur radio wavelengths </a:t>
            </a:r>
          </a:p>
          <a:p>
            <a:pPr lvl="2"/>
            <a:r>
              <a:rPr lang="en-US" dirty="0" smtClean="0"/>
              <a:t>No in-space propulsion </a:t>
            </a:r>
            <a:br>
              <a:rPr lang="en-US" dirty="0" smtClean="0"/>
            </a:br>
            <a:r>
              <a:rPr lang="en-US" dirty="0" smtClean="0"/>
              <a:t>(with limited exceptions)</a:t>
            </a:r>
          </a:p>
          <a:p>
            <a:pPr lvl="2"/>
            <a:r>
              <a:rPr lang="en-US" dirty="0" smtClean="0"/>
              <a:t>No deep space navigation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18251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Future Applications include</a:t>
            </a:r>
          </a:p>
          <a:p>
            <a:pPr lvl="1"/>
            <a:r>
              <a:rPr lang="en-US" dirty="0" smtClean="0"/>
              <a:t>Astrophysics</a:t>
            </a:r>
          </a:p>
          <a:p>
            <a:pPr lvl="1"/>
            <a:r>
              <a:rPr lang="en-US" dirty="0" smtClean="0"/>
              <a:t>Planetary Exploration</a:t>
            </a:r>
          </a:p>
          <a:p>
            <a:pPr lvl="1"/>
            <a:r>
              <a:rPr lang="en-US" dirty="0" err="1" smtClean="0"/>
              <a:t>Heliophysics</a:t>
            </a:r>
            <a:endParaRPr lang="en-US" dirty="0" smtClean="0"/>
          </a:p>
          <a:p>
            <a:pPr lvl="1"/>
            <a:r>
              <a:rPr lang="en-US" dirty="0" smtClean="0"/>
              <a:t>Earth Science</a:t>
            </a:r>
          </a:p>
          <a:p>
            <a:pPr lvl="1"/>
            <a:r>
              <a:rPr lang="en-US" dirty="0" smtClean="0"/>
              <a:t>DoD Applications</a:t>
            </a:r>
          </a:p>
          <a:p>
            <a:pPr lvl="1"/>
            <a:r>
              <a:rPr lang="en-US" dirty="0" smtClean="0"/>
              <a:t>Near Earth Object Exploration</a:t>
            </a:r>
          </a:p>
          <a:p>
            <a:r>
              <a:rPr lang="en-US" dirty="0" smtClean="0"/>
              <a:t>Successful teams will demonstrate sustained spacecraft and ground-segment capabilities necessary for deep-space exploration.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200400" y="6613525"/>
            <a:ext cx="2895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2015 Cube Quest Challenge Summit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199" y="6579161"/>
            <a:ext cx="989937" cy="240288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3876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Challenge Firsts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08323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First opportunity for non-government entities to develop spacecraft, and compete to operate at the moon and beyond</a:t>
            </a:r>
          </a:p>
          <a:p>
            <a:r>
              <a:rPr lang="en-US" dirty="0" smtClean="0"/>
              <a:t>Challenge incentivizes alternate solutions to</a:t>
            </a:r>
          </a:p>
          <a:p>
            <a:pPr lvl="1"/>
            <a:r>
              <a:rPr lang="en-US" dirty="0" smtClean="0"/>
              <a:t>Deep Space Communications</a:t>
            </a:r>
          </a:p>
          <a:p>
            <a:pPr lvl="2"/>
            <a:r>
              <a:rPr lang="en-US" dirty="0" smtClean="0"/>
              <a:t>Ground station networks</a:t>
            </a:r>
          </a:p>
          <a:p>
            <a:pPr lvl="2"/>
            <a:r>
              <a:rPr lang="en-US" dirty="0" smtClean="0"/>
              <a:t>Deployable CubeSat antennas</a:t>
            </a:r>
          </a:p>
          <a:p>
            <a:pPr lvl="2"/>
            <a:r>
              <a:rPr lang="en-US" dirty="0" smtClean="0"/>
              <a:t>Improved transmitters </a:t>
            </a:r>
          </a:p>
          <a:p>
            <a:pPr lvl="2"/>
            <a:r>
              <a:rPr lang="en-US" dirty="0" smtClean="0"/>
              <a:t>Game-changing high bandwidth optical</a:t>
            </a:r>
          </a:p>
          <a:p>
            <a:pPr lvl="1"/>
            <a:r>
              <a:rPr lang="en-US" dirty="0" smtClean="0"/>
              <a:t>In-Space Propulsion</a:t>
            </a:r>
          </a:p>
          <a:p>
            <a:pPr lvl="2"/>
            <a:r>
              <a:rPr lang="en-US" dirty="0" smtClean="0"/>
              <a:t>CubeSat market poised to offer a variety of propulsion systems</a:t>
            </a:r>
          </a:p>
          <a:p>
            <a:pPr lvl="2"/>
            <a:r>
              <a:rPr lang="en-US" dirty="0" smtClean="0"/>
              <a:t>To date, only </a:t>
            </a:r>
            <a:r>
              <a:rPr lang="en-US" dirty="0" err="1" smtClean="0"/>
              <a:t>NanoSail</a:t>
            </a:r>
            <a:r>
              <a:rPr lang="en-US" dirty="0" smtClean="0"/>
              <a:t>-D has demonstrated propulsion in LEO</a:t>
            </a:r>
          </a:p>
          <a:p>
            <a:pPr lvl="2"/>
            <a:r>
              <a:rPr lang="en-US" dirty="0" smtClean="0"/>
              <a:t>Anticipated (but not limited to) propulsion types</a:t>
            </a:r>
          </a:p>
          <a:p>
            <a:pPr lvl="3"/>
            <a:r>
              <a:rPr lang="en-US" dirty="0" smtClean="0"/>
              <a:t>Solar sail</a:t>
            </a:r>
          </a:p>
          <a:p>
            <a:pPr lvl="3"/>
            <a:r>
              <a:rPr lang="en-US" dirty="0" smtClean="0"/>
              <a:t>Solar electric</a:t>
            </a:r>
          </a:p>
          <a:p>
            <a:pPr lvl="3"/>
            <a:r>
              <a:rPr lang="en-US" dirty="0" smtClean="0"/>
              <a:t>Chemical (subject to SLS approval)</a:t>
            </a:r>
          </a:p>
          <a:p>
            <a:pPr lvl="1"/>
            <a:r>
              <a:rPr lang="en-US" dirty="0" smtClean="0"/>
              <a:t>Longevity in Deep Space:</a:t>
            </a:r>
          </a:p>
          <a:p>
            <a:pPr lvl="2"/>
            <a:r>
              <a:rPr lang="en-US" dirty="0" smtClean="0"/>
              <a:t>New approaches to rad hardening</a:t>
            </a:r>
          </a:p>
          <a:p>
            <a:pPr lvl="2"/>
            <a:r>
              <a:rPr lang="en-US" dirty="0" smtClean="0"/>
              <a:t>Thermal and power management</a:t>
            </a:r>
          </a:p>
          <a:p>
            <a:pPr lvl="2"/>
            <a:r>
              <a:rPr lang="en-US" dirty="0" smtClean="0"/>
              <a:t>Advanced CubeSat GN&amp;C to achieve lunar orbit and steer antennas</a:t>
            </a:r>
          </a:p>
          <a:p>
            <a:r>
              <a:rPr lang="en-US" dirty="0"/>
              <a:t>First ever in-space Centennial Challenge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72250"/>
            <a:ext cx="2895600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2015 Cube Quest Challenge Summit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5393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69086" cy="47561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New Challenge Starting</a:t>
            </a:r>
          </a:p>
          <a:p>
            <a:pPr lvl="1"/>
            <a:r>
              <a:rPr lang="en-US" dirty="0" smtClean="0"/>
              <a:t>Deep </a:t>
            </a:r>
            <a:r>
              <a:rPr lang="en-US" dirty="0"/>
              <a:t>Space </a:t>
            </a:r>
            <a:r>
              <a:rPr lang="en-US" dirty="0" smtClean="0"/>
              <a:t>Derby</a:t>
            </a:r>
            <a:endParaRPr lang="en-US" dirty="0"/>
          </a:p>
          <a:p>
            <a:pPr lvl="1"/>
            <a:r>
              <a:rPr lang="en-US" dirty="0" smtClean="0"/>
              <a:t>Lunar Derby</a:t>
            </a:r>
          </a:p>
          <a:p>
            <a:r>
              <a:rPr lang="en-US" dirty="0" smtClean="0"/>
              <a:t>Challenge Information</a:t>
            </a:r>
          </a:p>
          <a:p>
            <a:pPr lvl="1">
              <a:tabLst>
                <a:tab pos="7315200" algn="r"/>
              </a:tabLst>
            </a:pPr>
            <a:r>
              <a:rPr lang="en-US" dirty="0" smtClean="0"/>
              <a:t>Registration is open	</a:t>
            </a: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en-US" dirty="0" smtClean="0">
              <a:solidFill>
                <a:srgbClr val="00B050"/>
              </a:solidFill>
            </a:endParaRPr>
          </a:p>
          <a:p>
            <a:pPr lvl="1">
              <a:tabLst>
                <a:tab pos="7315200" algn="r"/>
              </a:tabLst>
            </a:pPr>
            <a:r>
              <a:rPr lang="en-US" dirty="0" smtClean="0"/>
              <a:t>Kickoff Summit </a:t>
            </a:r>
            <a:r>
              <a:rPr lang="en-US" b="1" dirty="0" smtClean="0">
                <a:solidFill>
                  <a:schemeClr val="accent2"/>
                </a:solidFill>
              </a:rPr>
              <a:t>Now</a:t>
            </a:r>
            <a:r>
              <a:rPr lang="en-US" dirty="0" smtClean="0"/>
              <a:t>	</a:t>
            </a: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en-US" b="1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/>
              <a:t>For More Information Go To NASA Centennial </a:t>
            </a:r>
            <a:r>
              <a:rPr lang="en-US" dirty="0"/>
              <a:t>Challenges </a:t>
            </a:r>
            <a:r>
              <a:rPr lang="en-US" dirty="0" smtClean="0"/>
              <a:t>Website</a:t>
            </a:r>
          </a:p>
          <a:p>
            <a:pPr lvl="1"/>
            <a:endParaRPr lang="en-US" dirty="0" smtClean="0"/>
          </a:p>
          <a:p>
            <a:pPr marL="457200" lvl="1" indent="0" algn="ctr">
              <a:buNone/>
            </a:pPr>
            <a:r>
              <a:rPr lang="en-US" dirty="0" smtClean="0">
                <a:hlinkClick r:id="rId2"/>
              </a:rPr>
              <a:t>www.nasa.gov/challenges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2015 Cube Quest Challenge Summit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9085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2015 Cube Quest Challenge Summit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710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 Team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Cube Quest Challenge Summit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01/07/2015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5352350"/>
              </p:ext>
            </p:extLst>
          </p:nvPr>
        </p:nvGraphicFramePr>
        <p:xfrm>
          <a:off x="457200" y="1600200"/>
          <a:ext cx="8372316" cy="29463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72270"/>
                <a:gridCol w="43000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r>
                        <a:rPr lang="en-US" baseline="0" dirty="0" smtClean="0"/>
                        <a:t>CP, Deputy Program Manager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Eric</a:t>
                      </a:r>
                      <a:r>
                        <a:rPr lang="en-US" baseline="0" dirty="0" smtClean="0"/>
                        <a:t> Eberly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r>
                        <a:rPr lang="en-US" baseline="0" dirty="0" smtClean="0"/>
                        <a:t>CP, Program Manager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Sam Ortega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Cube Quest Challenge Administrator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Jim Cockrell, ARC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Judges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1) Dr. David Klumpar, </a:t>
                      </a:r>
                      <a:r>
                        <a:rPr lang="en-US" baseline="0" dirty="0" err="1" smtClean="0"/>
                        <a:t>Heliophysics</a:t>
                      </a:r>
                      <a:r>
                        <a:rPr lang="en-US" baseline="0" dirty="0" smtClean="0"/>
                        <a:t> Division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2) George Norris, SLS Secondary Payloads</a:t>
                      </a:r>
                    </a:p>
                    <a:p>
                      <a:r>
                        <a:rPr lang="en-US" dirty="0" smtClean="0"/>
                        <a:t>3) TBD</a:t>
                      </a:r>
                    </a:p>
                    <a:p>
                      <a:r>
                        <a:rPr lang="en-US" dirty="0" smtClean="0"/>
                        <a:t>4) TBD</a:t>
                      </a:r>
                    </a:p>
                    <a:p>
                      <a:r>
                        <a:rPr lang="en-US" dirty="0" smtClean="0"/>
                        <a:t>5)</a:t>
                      </a:r>
                      <a:r>
                        <a:rPr lang="en-US" baseline="0" dirty="0" smtClean="0"/>
                        <a:t> TBD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8971603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31_Presentations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E8112D"/>
      </a:accent1>
      <a:accent2>
        <a:srgbClr val="0038A8"/>
      </a:accent2>
      <a:accent3>
        <a:srgbClr val="96938E"/>
      </a:accent3>
      <a:accent4>
        <a:srgbClr val="84898D"/>
      </a:accent4>
      <a:accent5>
        <a:srgbClr val="DAEDEF"/>
      </a:accent5>
      <a:accent6>
        <a:srgbClr val="2D2D8A"/>
      </a:accent6>
      <a:hlink>
        <a:srgbClr val="009999"/>
      </a:hlink>
      <a:folHlink>
        <a:srgbClr val="00CC99"/>
      </a:folHlink>
    </a:clrScheme>
    <a:fontScheme name="NASA_Standard">
      <a:majorFont>
        <a:latin typeface="Helvetica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1313</TotalTime>
  <Words>490</Words>
  <Application>Microsoft Macintosh PowerPoint</Application>
  <PresentationFormat>On-screen Show (4:3)</PresentationFormat>
  <Paragraphs>100</Paragraphs>
  <Slides>7</Slides>
  <Notes>0</Notes>
  <HiddenSlides>1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New Challenge</vt:lpstr>
      <vt:lpstr>Why Cube Quest Challenge?</vt:lpstr>
      <vt:lpstr>Challenge Firsts</vt:lpstr>
      <vt:lpstr>Summary</vt:lpstr>
      <vt:lpstr>Backup</vt:lpstr>
      <vt:lpstr>Challenge Team</vt:lpstr>
    </vt:vector>
  </TitlesOfParts>
  <Company>LM ES&amp;S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ODIN</dc:creator>
  <cp:lastModifiedBy>Julianna Fishman</cp:lastModifiedBy>
  <cp:revision>243</cp:revision>
  <dcterms:created xsi:type="dcterms:W3CDTF">2015-01-05T23:41:10Z</dcterms:created>
  <dcterms:modified xsi:type="dcterms:W3CDTF">2015-01-05T23:41:39Z</dcterms:modified>
</cp:coreProperties>
</file>